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89" r:id="rId4"/>
    <p:sldId id="277" r:id="rId5"/>
    <p:sldId id="280" r:id="rId6"/>
    <p:sldId id="281" r:id="rId7"/>
    <p:sldId id="272" r:id="rId8"/>
    <p:sldId id="282" r:id="rId9"/>
    <p:sldId id="283" r:id="rId10"/>
    <p:sldId id="279" r:id="rId11"/>
    <p:sldId id="278" r:id="rId12"/>
    <p:sldId id="286" r:id="rId13"/>
    <p:sldId id="288" r:id="rId14"/>
    <p:sldId id="265" r:id="rId15"/>
    <p:sldId id="27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814" autoAdjust="0"/>
    <p:restoredTop sz="94664"/>
  </p:normalViewPr>
  <p:slideViewPr>
    <p:cSldViewPr snapToGrid="0">
      <p:cViewPr varScale="1">
        <p:scale>
          <a:sx n="45" d="100"/>
          <a:sy n="45" d="100"/>
        </p:scale>
        <p:origin x="1248" y="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40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50DAB-69F1-4B6C-8FB6-54F346ECFBB0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97E0D-7EC2-48FF-BD9C-7934D9AC9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9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7E0D-7EC2-48FF-BD9C-7934D9AC96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4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9B2A-4991-6157-BCC5-39BD2E8E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6CEC0-FE4B-C251-6E8F-1E8DEB3A8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1B849-DF93-D989-094F-DDD77151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93749-A53C-E357-50A9-6FAFC93B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8EC72-7826-C52A-A7BF-BBA2ED13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2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561-E3F5-7EA9-F3F2-945873F3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8EC33-14C5-B62F-202A-3AE7FB1A4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B4705-3B8E-99B1-5BAC-0C6F5C67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9EDE4-B7B9-BEAF-2A7C-CA2954FF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41242-90D9-78FE-1755-79C4760A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1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C7854-244C-0648-E90D-0AD914A9B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8FACE-61F7-A573-B83E-A558B81BD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28057-D552-829B-73A7-565FC563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F0B8E-62F6-05CD-613D-CF0FA890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CCFC8-8F90-E245-7D25-F65A72A2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3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DF45-A118-9A8C-9CCD-B20A0B40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2679-74E8-84A8-B537-92D748E47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19EA0-307A-8AFE-6C72-07B03BBA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F8130-A8C8-15E0-6FBC-EDB9C4AF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5371A-5B74-5A12-5A39-E241C58E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3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35B6-CB31-6943-E110-548D9393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8185-D8C7-2E10-A9E3-7D1FE02E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FAEC5-DA5B-B2D8-54D4-DA0BEDD2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D7DE9-9CE7-CB5E-CA83-ED139CA0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E10D2-4B92-B2B2-B452-812D5739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6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8E56-ECF4-C821-8278-9FD6C3B0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895E-D3C9-A9B3-9FF7-FA5DA893A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7E16F-9FDD-5855-9648-B705FAC2E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0EA9C-11B3-1377-F3FB-426E4986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30F55-71AF-B11D-AC4B-5728E5C1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7BB50-25C0-DD09-ED72-5386827F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8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62CE-643A-08B4-B32F-B90402FE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DA0A4-76BA-51C2-85D4-97BEFD95E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DE516-4EAC-0E8F-9CF1-FFE0BC8A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D22D1-43A3-767E-C1F4-A05FBFB08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06649-8885-4DCD-9CB1-2F38FB028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F7943-3679-6EF6-B4A6-31B516D9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8D0CB-3796-E67B-AAD8-74525746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50A2F-8C64-7D3F-6F95-4972B688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7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0A25-0734-D7A4-4963-86337FE4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97E0C-AEF2-C185-2964-1D8CE1D2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2F734-CAEC-D333-5851-FD16AA5E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56840-5503-F4EE-D1B9-404D21FF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3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C7CA3-4F50-8FF8-CFB6-8B9D315D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4C40E-0695-C0BC-25AD-716E4719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08A9C-E7E3-8AA4-E841-1ABB3B59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9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30BF-FC19-376E-3464-C42EB079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3D91-CF74-BD19-9233-06D7159DD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E5347-3317-BE98-D1EE-A035CCE40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EF3FB-B4E2-E87A-16DA-DEF0CC98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96F41-A80C-1127-2A1C-B2049715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D63C0-01FE-9CE4-C438-051815DD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0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4FD-82DB-ED06-56F2-4E6648AF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2C8B2-31C9-9673-8604-FBE8F8F0B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04C7C-9953-1599-C072-71BBD35C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5C36E-FF88-C589-7661-2698D605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6B74E-D0B1-30B2-63F5-D4F19E10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96529-96C2-4602-F39E-8C76ACF2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5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93066-5CB8-C3B4-743A-93936739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CF57D-0304-0469-94F8-1D73AAB01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97CA0-40CA-4627-6EFB-34A06F97F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226DD-4258-4F11-AD52-18FB1E530BA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6074-C837-0921-E863-5C42EBC40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8B7C-F769-6BB2-B302-BC604532F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23AD40-60F3-452D-B256-3F192DD50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9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076FA-016C-2197-F2BD-A7B22B4E8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0BB0E-351F-7242-F4F8-B566C98A9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97268"/>
            <a:ext cx="9982200" cy="2387600"/>
          </a:xfrm>
        </p:spPr>
        <p:txBody>
          <a:bodyPr>
            <a:normAutofit/>
          </a:bodyPr>
          <a:lstStyle/>
          <a:p>
            <a:pPr algn="l"/>
            <a:r>
              <a:rPr lang="en-US" sz="5000" b="1" i="1" dirty="0">
                <a:solidFill>
                  <a:schemeClr val="bg1"/>
                </a:solidFill>
                <a:latin typeface="+mn-lt"/>
              </a:rPr>
              <a:t>Smart. Innovative. Affordable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5279F7E6-C069-FDF6-886E-420AD8B602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379" y="1197268"/>
            <a:ext cx="3716155" cy="8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5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9BD4A6-594F-34DB-02A3-0EE1E63B3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1F723E-BFD0-6B85-C334-A82A01966512}"/>
              </a:ext>
            </a:extLst>
          </p:cNvPr>
          <p:cNvSpPr txBox="1">
            <a:spLocks/>
          </p:cNvSpPr>
          <p:nvPr/>
        </p:nvSpPr>
        <p:spPr>
          <a:xfrm>
            <a:off x="612648" y="365125"/>
            <a:ext cx="6986015" cy="1776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Caerus Power Standard Products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BE56DFA-BC5F-13A0-00DB-A6E5CF66930C}"/>
              </a:ext>
            </a:extLst>
          </p:cNvPr>
          <p:cNvSpPr txBox="1">
            <a:spLocks/>
          </p:cNvSpPr>
          <p:nvPr/>
        </p:nvSpPr>
        <p:spPr>
          <a:xfrm>
            <a:off x="612648" y="2504819"/>
            <a:ext cx="6986016" cy="367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CRPS AC-DC Power Supplies</a:t>
            </a:r>
          </a:p>
          <a:p>
            <a:pPr indent="-228600" algn="l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Slim - Shelf - ATX - SFX - MATX - TFX - PDB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B5732-1EB2-4CC8-7CEC-5DB7A574A3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3269" y="4124316"/>
            <a:ext cx="4974806" cy="1913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61698D-FBCC-8A6A-9768-FA1DD05F3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76" y="2059864"/>
            <a:ext cx="3973994" cy="1680510"/>
          </a:xfrm>
          <a:prstGeom prst="rect">
            <a:avLst/>
          </a:prstGeom>
        </p:spPr>
      </p:pic>
      <p:pic>
        <p:nvPicPr>
          <p:cNvPr id="2" name="Picture 2" descr="Home | Caerus Power Technol">
            <a:extLst>
              <a:ext uri="{FF2B5EF4-FFF2-40B4-BE49-F238E27FC236}">
                <a16:creationId xmlns:a16="http://schemas.microsoft.com/office/drawing/2014/main" id="{7BB793AA-8FFD-5CAA-8E14-64DD3DC8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729" y="6076267"/>
            <a:ext cx="2488601" cy="5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3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A020E-3DFF-3007-C11B-F8F8FE657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| Caerus Power Technol">
            <a:extLst>
              <a:ext uri="{FF2B5EF4-FFF2-40B4-BE49-F238E27FC236}">
                <a16:creationId xmlns:a16="http://schemas.microsoft.com/office/drawing/2014/main" id="{70867C19-6FCA-DE9C-A971-2912532C3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729" y="6076267"/>
            <a:ext cx="2488601" cy="5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FD2802D-B27D-286B-582B-AD18BB1D0DCE}"/>
              </a:ext>
            </a:extLst>
          </p:cNvPr>
          <p:cNvSpPr txBox="1">
            <a:spLocks/>
          </p:cNvSpPr>
          <p:nvPr/>
        </p:nvSpPr>
        <p:spPr>
          <a:xfrm>
            <a:off x="4636725" y="4206999"/>
            <a:ext cx="2950822" cy="3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Military Grade AD-DC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9922AC-A3EB-6A2F-23BB-A241B1E1397A}"/>
              </a:ext>
            </a:extLst>
          </p:cNvPr>
          <p:cNvSpPr txBox="1">
            <a:spLocks/>
          </p:cNvSpPr>
          <p:nvPr/>
        </p:nvSpPr>
        <p:spPr>
          <a:xfrm>
            <a:off x="0" y="196198"/>
            <a:ext cx="12192000" cy="693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Caerus Power Standard Products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9EA2E9-00F8-FEB3-4C6E-91252A08CE94}"/>
              </a:ext>
            </a:extLst>
          </p:cNvPr>
          <p:cNvSpPr txBox="1">
            <a:spLocks/>
          </p:cNvSpPr>
          <p:nvPr/>
        </p:nvSpPr>
        <p:spPr>
          <a:xfrm>
            <a:off x="0" y="969341"/>
            <a:ext cx="12192001" cy="101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00"/>
              </a:buClr>
            </a:pPr>
            <a:r>
              <a:rPr lang="en-US" sz="3600" b="1" dirty="0"/>
              <a:t>Special Applications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BDE898-CC57-B5E1-60E5-979A6B794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8887" y="2224849"/>
            <a:ext cx="1965969" cy="1910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030B5-EADD-70A9-6001-BC9B04D423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083" y="1574654"/>
            <a:ext cx="2179559" cy="1590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5E1F5E-63AA-788A-C02F-04E530638B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1036" y="3963495"/>
            <a:ext cx="2945686" cy="1597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8C9807-FA90-B2A1-3462-92087480FC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579" y="1478121"/>
            <a:ext cx="1986209" cy="14921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221A27-D996-350B-C835-51074369EB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1734" y="3764033"/>
            <a:ext cx="2129990" cy="149700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3500365D-0896-B3F1-31D4-5E5D40FAF54C}"/>
              </a:ext>
            </a:extLst>
          </p:cNvPr>
          <p:cNvSpPr txBox="1">
            <a:spLocks/>
          </p:cNvSpPr>
          <p:nvPr/>
        </p:nvSpPr>
        <p:spPr>
          <a:xfrm>
            <a:off x="7569349" y="5308835"/>
            <a:ext cx="3975845" cy="391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Adjustable 500W Power Supply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CA36DF-9937-9223-FC7A-34CFC2F12FD8}"/>
              </a:ext>
            </a:extLst>
          </p:cNvPr>
          <p:cNvSpPr txBox="1">
            <a:spLocks/>
          </p:cNvSpPr>
          <p:nvPr/>
        </p:nvSpPr>
        <p:spPr>
          <a:xfrm>
            <a:off x="315171" y="3222436"/>
            <a:ext cx="3833272" cy="304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Marine Negative Input Voltage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72BA281-BCEB-9E2F-F817-6A80E635BD0A}"/>
              </a:ext>
            </a:extLst>
          </p:cNvPr>
          <p:cNvSpPr txBox="1">
            <a:spLocks/>
          </p:cNvSpPr>
          <p:nvPr/>
        </p:nvSpPr>
        <p:spPr>
          <a:xfrm>
            <a:off x="985219" y="5625157"/>
            <a:ext cx="2629349" cy="34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Automotive DC-DC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6520FA3-76EA-0EA1-574C-019A07C51B82}"/>
              </a:ext>
            </a:extLst>
          </p:cNvPr>
          <p:cNvSpPr txBox="1">
            <a:spLocks/>
          </p:cNvSpPr>
          <p:nvPr/>
        </p:nvSpPr>
        <p:spPr>
          <a:xfrm>
            <a:off x="8751369" y="3070217"/>
            <a:ext cx="2941297" cy="304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600W 1U Rack Mount</a:t>
            </a:r>
          </a:p>
        </p:txBody>
      </p:sp>
    </p:spTree>
    <p:extLst>
      <p:ext uri="{BB962C8B-B14F-4D97-AF65-F5344CB8AC3E}">
        <p14:creationId xmlns:p14="http://schemas.microsoft.com/office/powerpoint/2010/main" val="153822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A1912-9E66-6157-3280-567AF6DBA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042C6C3F-90F3-B298-720A-850E9B1D67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10D28-47DA-7268-25C1-8E5974599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198"/>
            <a:ext cx="12192000" cy="693870"/>
          </a:xfrm>
        </p:spPr>
        <p:txBody>
          <a:bodyPr anchor="ctr">
            <a:no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Caerus Power Technology - Solutions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B6C68EC-8B7F-F2DC-F13A-11F550A0E5CA}"/>
              </a:ext>
            </a:extLst>
          </p:cNvPr>
          <p:cNvSpPr txBox="1">
            <a:spLocks/>
          </p:cNvSpPr>
          <p:nvPr/>
        </p:nvSpPr>
        <p:spPr>
          <a:xfrm>
            <a:off x="0" y="2114008"/>
            <a:ext cx="12192000" cy="2082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CC0000"/>
              </a:buClr>
            </a:pPr>
            <a:r>
              <a:rPr lang="en-US" sz="6000" b="1" i="1" dirty="0">
                <a:solidFill>
                  <a:schemeClr val="bg1"/>
                </a:solidFill>
              </a:rPr>
              <a:t>Custom &amp; Modified Products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2FEDCAAB-3787-3EEF-989A-9730115E53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307" y="6222512"/>
            <a:ext cx="2169360" cy="5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26C3-2AE2-2BFF-2C41-768B5AD3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4D94E-CC94-53FF-992A-C85FBE565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467" y="-2242"/>
            <a:ext cx="7484533" cy="6860242"/>
          </a:xfrm>
          <a:prstGeom prst="rect">
            <a:avLst/>
          </a:prstGeom>
        </p:spPr>
      </p:pic>
      <p:pic>
        <p:nvPicPr>
          <p:cNvPr id="1026" name="Picture 2" descr="Home | Caerus Power Technol">
            <a:extLst>
              <a:ext uri="{FF2B5EF4-FFF2-40B4-BE49-F238E27FC236}">
                <a16:creationId xmlns:a16="http://schemas.microsoft.com/office/drawing/2014/main" id="{AD1F2D62-1F60-C76F-D97D-70A8D0FC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729" y="6076267"/>
            <a:ext cx="2488601" cy="5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37CA4E-2E21-5100-9C39-4CBD5C58D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44" y="2482028"/>
            <a:ext cx="2483244" cy="12840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D82183-3E87-92FF-C9A6-9CD02EC9709B}"/>
              </a:ext>
            </a:extLst>
          </p:cNvPr>
          <p:cNvSpPr txBox="1"/>
          <p:nvPr/>
        </p:nvSpPr>
        <p:spPr>
          <a:xfrm>
            <a:off x="236670" y="3766047"/>
            <a:ext cx="423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Rugged 4 isolated Channels DC-DC converter</a:t>
            </a:r>
            <a:endParaRPr lang="en-IL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54B569-8DCF-9394-09ED-129DADF856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70" y="4205354"/>
            <a:ext cx="2041692" cy="14798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40C8A9-7B2F-162B-BDA7-ECD8842D6688}"/>
              </a:ext>
            </a:extLst>
          </p:cNvPr>
          <p:cNvSpPr txBox="1"/>
          <p:nvPr/>
        </p:nvSpPr>
        <p:spPr>
          <a:xfrm>
            <a:off x="336044" y="5741926"/>
            <a:ext cx="463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/>
              <a:t>1KW DC-DC Converter </a:t>
            </a:r>
          </a:p>
          <a:p>
            <a:pPr fontAlgn="base"/>
            <a:r>
              <a:rPr lang="en-US" sz="1600" dirty="0"/>
              <a:t>Wide input range 9-48Vdc, 24 or 28 Vdc output</a:t>
            </a:r>
            <a:endParaRPr lang="en-US" sz="1600" b="0" i="0" u="none" strike="noStrike" dirty="0">
              <a:effectLst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CA06BF-31A3-E7D5-DAE3-2586685DB6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01" y="844703"/>
            <a:ext cx="1700800" cy="10114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95FBA9-E2A9-B726-DFB6-1AF2E9D35115}"/>
              </a:ext>
            </a:extLst>
          </p:cNvPr>
          <p:cNvSpPr txBox="1"/>
          <p:nvPr/>
        </p:nvSpPr>
        <p:spPr>
          <a:xfrm>
            <a:off x="258167" y="1999813"/>
            <a:ext cx="423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/>
              <a:t>1KW 24V-48V DC-DC converter</a:t>
            </a:r>
          </a:p>
        </p:txBody>
      </p:sp>
    </p:spTree>
    <p:extLst>
      <p:ext uri="{BB962C8B-B14F-4D97-AF65-F5344CB8AC3E}">
        <p14:creationId xmlns:p14="http://schemas.microsoft.com/office/powerpoint/2010/main" val="382099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0E254-178E-BC39-5D66-1707C9285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BC095360-7A72-C5DC-626C-1F56707B96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C26C56B-4666-9511-BF5D-E7ABDA0B9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541" y="1156063"/>
            <a:ext cx="11376707" cy="5440680"/>
          </a:xfrm>
        </p:spPr>
        <p:txBody>
          <a:bodyPr>
            <a:normAutofit lnSpcReduction="10000"/>
          </a:bodyPr>
          <a:lstStyle/>
          <a:p>
            <a:pPr lvl="1" algn="l" fontAlgn="base">
              <a:buClr>
                <a:srgbClr val="CC0000"/>
              </a:buClr>
            </a:pPr>
            <a:r>
              <a:rPr lang="en-US" sz="3000" b="1" i="1" dirty="0">
                <a:solidFill>
                  <a:schemeClr val="bg1"/>
                </a:solidFill>
              </a:rPr>
              <a:t>Custom</a:t>
            </a:r>
          </a:p>
          <a:p>
            <a:pPr marL="800100" lvl="1" indent="-342900" algn="l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From Low Power to Kilowatts, we </a:t>
            </a:r>
            <a:r>
              <a:rPr lang="en-US" sz="2600" b="1" dirty="0">
                <a:solidFill>
                  <a:schemeClr val="bg1"/>
                </a:solidFill>
              </a:rPr>
              <a:t>Custom Design </a:t>
            </a:r>
            <a:r>
              <a:rPr lang="en-US" sz="2600" dirty="0">
                <a:solidFill>
                  <a:schemeClr val="bg1"/>
                </a:solidFill>
              </a:rPr>
              <a:t>and </a:t>
            </a:r>
            <a:r>
              <a:rPr lang="en-US" sz="2600" b="1" dirty="0">
                <a:solidFill>
                  <a:schemeClr val="bg1"/>
                </a:solidFill>
              </a:rPr>
              <a:t>Produce</a:t>
            </a:r>
            <a:r>
              <a:rPr lang="en-US" sz="2600" dirty="0">
                <a:solidFill>
                  <a:schemeClr val="bg1"/>
                </a:solidFill>
              </a:rPr>
              <a:t> the Exact Power Solution for Your Needs</a:t>
            </a:r>
          </a:p>
          <a:p>
            <a:pPr marL="800100" lvl="1" indent="-342900" algn="l" fontAlgn="base">
              <a:buClr>
                <a:srgbClr val="CC000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lvl="1" algn="l" fontAlgn="base">
              <a:buClr>
                <a:srgbClr val="CC0000"/>
              </a:buClr>
            </a:pPr>
            <a:r>
              <a:rPr lang="en-US" sz="3000" b="1" i="1" dirty="0">
                <a:solidFill>
                  <a:schemeClr val="bg1"/>
                </a:solidFill>
              </a:rPr>
              <a:t>Modifications</a:t>
            </a:r>
            <a:endParaRPr lang="en-US" sz="800" i="1" dirty="0">
              <a:solidFill>
                <a:schemeClr val="bg1"/>
              </a:solidFill>
            </a:endParaRPr>
          </a:p>
          <a:p>
            <a:pPr marL="800100" lvl="1" indent="-342900" algn="l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Our unique capabilities allow us to easily modify standard product:</a:t>
            </a:r>
          </a:p>
          <a:p>
            <a:pPr marL="1257300" lvl="2" indent="-342900" algn="l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DC Cable Length Adjustment</a:t>
            </a:r>
          </a:p>
          <a:p>
            <a:pPr marL="1257300" lvl="2" indent="-342900" algn="l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Connector Type Change</a:t>
            </a:r>
          </a:p>
          <a:p>
            <a:pPr marL="1257300" lvl="2" indent="-342900" algn="l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Output Voltage Adjustment</a:t>
            </a:r>
          </a:p>
          <a:p>
            <a:pPr marL="1257300" lvl="2" indent="-342900" algn="l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Adding Ferrite Beads / Chokes</a:t>
            </a:r>
          </a:p>
          <a:p>
            <a:pPr marL="1257300" lvl="2" indent="-342900" algn="l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Conformal Coating</a:t>
            </a:r>
          </a:p>
          <a:p>
            <a:pPr marL="1257300" lvl="2" indent="-342900" algn="l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Custom Labeling and Branding</a:t>
            </a:r>
          </a:p>
          <a:p>
            <a:pPr marL="1257300" lvl="2" indent="-342900" algn="l" fontAlgn="base">
              <a:buClr>
                <a:srgbClr val="CC000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bg1"/>
              </a:solidFill>
            </a:endParaRPr>
          </a:p>
          <a:p>
            <a:pPr marL="800100" lvl="1" indent="-342900" algn="l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Cheaper and quicker than designing a custom supply</a:t>
            </a:r>
          </a:p>
          <a:p>
            <a:pPr marL="1257300" lvl="2" indent="-342900" algn="l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MOQ’s as low as 100 pcs.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A04697-2177-2331-A192-50BC562EE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198"/>
            <a:ext cx="12192000" cy="693870"/>
          </a:xfrm>
        </p:spPr>
        <p:txBody>
          <a:bodyPr anchor="ctr">
            <a:no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Caerus Custom &amp; Modified Solutions 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25B484AC-1F51-4A54-AA6D-985749FAE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307" y="6222512"/>
            <a:ext cx="2169360" cy="5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4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0B179-4FA5-E03E-92E3-3F45315F8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DB83BB-5510-4CA2-664F-E47512996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0696" y="1933750"/>
            <a:ext cx="4272382" cy="2487842"/>
          </a:xfrm>
        </p:spPr>
        <p:txBody>
          <a:bodyPr>
            <a:normAutofit/>
          </a:bodyPr>
          <a:lstStyle/>
          <a:p>
            <a:pPr lvl="1" algn="l">
              <a:buClr>
                <a:srgbClr val="FF0000"/>
              </a:buClr>
            </a:pPr>
            <a:r>
              <a:rPr lang="en-US" sz="2800" b="1" dirty="0">
                <a:ea typeface="Yu Gothic" panose="020B0400000000000000" pitchFamily="34" charset="-128"/>
                <a:cs typeface="Arial" panose="020B0604020202020204" pitchFamily="34" charset="0"/>
              </a:rPr>
              <a:t>AC-DC Power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Open Frame 15-500W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Enclosed 40-500W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Encapsulated 6-500W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Thru Hole 6-500W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ea typeface="Yu Gothic" panose="020B0400000000000000" pitchFamily="34" charset="-128"/>
                <a:cs typeface="Arial" panose="020B0604020202020204" pitchFamily="34" charset="0"/>
              </a:rPr>
              <a:t>Configurable Multi-Output</a:t>
            </a:r>
            <a:endParaRPr lang="en-US" sz="2800" b="1" dirty="0"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pic>
        <p:nvPicPr>
          <p:cNvPr id="1026" name="Picture 2" descr="Home | Caerus Power Technol">
            <a:extLst>
              <a:ext uri="{FF2B5EF4-FFF2-40B4-BE49-F238E27FC236}">
                <a16:creationId xmlns:a16="http://schemas.microsoft.com/office/drawing/2014/main" id="{05DF9019-36F8-5BE4-CF3D-0E0737A4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729" y="6076267"/>
            <a:ext cx="2488601" cy="5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4D091F-4F53-CE18-83F5-647229FB05C1}"/>
              </a:ext>
            </a:extLst>
          </p:cNvPr>
          <p:cNvSpPr txBox="1">
            <a:spLocks/>
          </p:cNvSpPr>
          <p:nvPr/>
        </p:nvSpPr>
        <p:spPr>
          <a:xfrm>
            <a:off x="0" y="108211"/>
            <a:ext cx="12192000" cy="122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Can’t find the Power Supply you need from Caerus </a:t>
            </a:r>
            <a:r>
              <a:rPr lang="en-US" sz="40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No Problem!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BBB89B5-46BA-39B1-01BF-E2C51CFAEC65}"/>
              </a:ext>
            </a:extLst>
          </p:cNvPr>
          <p:cNvSpPr txBox="1">
            <a:spLocks/>
          </p:cNvSpPr>
          <p:nvPr/>
        </p:nvSpPr>
        <p:spPr>
          <a:xfrm>
            <a:off x="6483078" y="1923465"/>
            <a:ext cx="3274108" cy="3098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Clr>
                <a:srgbClr val="FF0000"/>
              </a:buClr>
            </a:pPr>
            <a:r>
              <a:rPr lang="en-US" sz="2800" b="1" dirty="0">
                <a:ea typeface="Yu Gothic" panose="020B0400000000000000" pitchFamily="34" charset="-128"/>
                <a:cs typeface="Arial" panose="020B0604020202020204" pitchFamily="34" charset="0"/>
              </a:rPr>
              <a:t>DC-DC Power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SMD 1-15W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SIP 1-12W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DIP 10100W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Brick 40-300W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Chassis Mount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DIN-Rail 15-300W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2BAB782-58D8-2DCA-F9F3-1FE71120F914}"/>
              </a:ext>
            </a:extLst>
          </p:cNvPr>
          <p:cNvSpPr txBox="1">
            <a:spLocks/>
          </p:cNvSpPr>
          <p:nvPr/>
        </p:nvSpPr>
        <p:spPr>
          <a:xfrm>
            <a:off x="2938432" y="5021842"/>
            <a:ext cx="3367145" cy="129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Clr>
                <a:srgbClr val="FF0000"/>
              </a:buClr>
            </a:pPr>
            <a:r>
              <a:rPr lang="en-US" sz="2800" b="1" dirty="0">
                <a:ea typeface="Yu Gothic" panose="020B0400000000000000" pitchFamily="34" charset="-128"/>
                <a:cs typeface="Arial" panose="020B0604020202020204" pitchFamily="34" charset="0"/>
              </a:rPr>
              <a:t>Accessories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Surge Protectors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Surge / EMC Filters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99CB8-7420-C6B1-49E3-1E5F65E7AB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25" y="3687184"/>
            <a:ext cx="1840804" cy="1586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6E086-5744-9597-760A-951ECDC14D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46" y="1083688"/>
            <a:ext cx="1646594" cy="1293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6ACDDA-7818-7C81-57E3-7690A47E27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07" y="2597365"/>
            <a:ext cx="1419040" cy="979138"/>
          </a:xfrm>
          <a:prstGeom prst="rect">
            <a:avLst/>
          </a:prstGeom>
        </p:spPr>
      </p:pic>
      <p:pic>
        <p:nvPicPr>
          <p:cNvPr id="12" name="Picture 2" descr="MPH04-12D12-P-DUKE Technology, Inc.-DC ...">
            <a:extLst>
              <a:ext uri="{FF2B5EF4-FFF2-40B4-BE49-F238E27FC236}">
                <a16:creationId xmlns:a16="http://schemas.microsoft.com/office/drawing/2014/main" id="{71EE9415-4BA4-8FBD-DA23-CD3B7B3F7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4687" y="1290918"/>
            <a:ext cx="1307054" cy="108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-DUKE DOS06-05T / DOH06-05T Series ...">
            <a:extLst>
              <a:ext uri="{FF2B5EF4-FFF2-40B4-BE49-F238E27FC236}">
                <a16:creationId xmlns:a16="http://schemas.microsoft.com/office/drawing/2014/main" id="{B3091DD2-52AA-05DC-5F71-C4E72670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9105" y="2639652"/>
            <a:ext cx="1898218" cy="108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C DC Converters - MUC-CHIP">
            <a:extLst>
              <a:ext uri="{FF2B5EF4-FFF2-40B4-BE49-F238E27FC236}">
                <a16:creationId xmlns:a16="http://schemas.microsoft.com/office/drawing/2014/main" id="{E40EB7B5-31C1-770B-05C4-58E78F6EE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2553" y="4068277"/>
            <a:ext cx="2143125" cy="9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BE5F7C7-C69D-A397-E664-ABB19461CE97}"/>
              </a:ext>
            </a:extLst>
          </p:cNvPr>
          <p:cNvGrpSpPr/>
          <p:nvPr/>
        </p:nvGrpSpPr>
        <p:grpSpPr>
          <a:xfrm>
            <a:off x="6423940" y="5080442"/>
            <a:ext cx="2260055" cy="1083300"/>
            <a:chOff x="3921811" y="1880307"/>
            <a:chExt cx="4870484" cy="34378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C0127A-B1E8-8C40-DE68-E5D791318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21811" y="1880307"/>
              <a:ext cx="4870484" cy="3437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3B9137-C6BF-5B12-722E-D216D566D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18666" y="1880307"/>
              <a:ext cx="1514153" cy="788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030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2D387-B17B-C76B-D7D8-3E20F3354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ght light in the dark&#10;&#10;AI-generated content may be incorrect.">
            <a:extLst>
              <a:ext uri="{FF2B5EF4-FFF2-40B4-BE49-F238E27FC236}">
                <a16:creationId xmlns:a16="http://schemas.microsoft.com/office/drawing/2014/main" id="{1FBB47AB-0068-D8BE-B331-D5809373A6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891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1770A-D0F5-EA5A-E17D-48A11CEFA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28141"/>
            <a:ext cx="12191999" cy="916211"/>
          </a:xfrm>
        </p:spPr>
        <p:txBody>
          <a:bodyPr anchor="ctr">
            <a:no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+mn-lt"/>
              </a:rPr>
              <a:t>Smart. Innovative. Affordable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E2BD9D77-CCC5-7DD5-0107-9C7AA5A764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246" y="1709763"/>
            <a:ext cx="3469108" cy="8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01EFD-0A78-A986-D9CF-0E3A40FFA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6B66-97FA-E8E3-5A29-D9D71F755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175"/>
            <a:ext cx="12192000" cy="781741"/>
          </a:xfrm>
        </p:spPr>
        <p:txBody>
          <a:bodyPr anchor="ctr"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About Caerus Power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D914F-8580-8C4E-6169-26D7E937E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2659" y="1026669"/>
            <a:ext cx="9986682" cy="3782295"/>
          </a:xfrm>
        </p:spPr>
        <p:txBody>
          <a:bodyPr>
            <a:normAutofit/>
          </a:bodyPr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</a:rPr>
              <a:t>Caerus is a leading provider of high-quality Power Supplies.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ptos" panose="020B0004020202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</a:rPr>
              <a:t>We offer scalable Power solutions for the Industrial, IT, Telecom, Medical, Defense and Personal Device sectors.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ptos" panose="020B00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Founded by </a:t>
            </a:r>
            <a:r>
              <a:rPr lang="en-US" sz="2000" b="1" i="1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Tadmor Ganir </a:t>
            </a:r>
            <a:r>
              <a:rPr lang="en-US" sz="20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and located in Las Vegas, Caerus partners with leading OEMs globally to offer our own branded products.</a:t>
            </a:r>
            <a:endParaRPr lang="en-US" sz="2000" dirty="0">
              <a:latin typeface="Aptos" panose="020B0004020202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ptos" panose="020B0004020202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</a:rPr>
              <a:t>Designed to meet the most demanding standards, w</a:t>
            </a:r>
            <a:r>
              <a:rPr lang="en-US" sz="2000" dirty="0">
                <a:solidFill>
                  <a:srgbClr val="000000"/>
                </a:solidFill>
                <a:ea typeface="Yu Gothic" panose="020B0400000000000000" pitchFamily="34" charset="-128"/>
                <a:cs typeface="Arial" panose="020B0604020202020204" pitchFamily="34" charset="0"/>
              </a:rPr>
              <a:t>e provide advanced Power solutions with exceptional power density at competitive prices.</a:t>
            </a:r>
            <a:endParaRPr lang="en-IL" sz="2000" dirty="0"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algn="l"/>
            <a:endParaRPr lang="en-US" sz="2000" dirty="0">
              <a:latin typeface="Aptos" panose="020B0004020202020204" pitchFamily="34" charset="0"/>
            </a:endParaRPr>
          </a:p>
          <a:p>
            <a:pPr algn="l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AF207-6BF9-BE20-A56D-8A312EFD5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9717"/>
            <a:ext cx="12192000" cy="1958284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0BA8FFFA-5E90-8E03-D6A7-5451814984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774" y="6148966"/>
            <a:ext cx="2169360" cy="5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3AE43-1A79-A992-4884-442B00F80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9B34-1266-2C87-E4CF-E289A4B53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175"/>
            <a:ext cx="12192000" cy="781741"/>
          </a:xfrm>
        </p:spPr>
        <p:txBody>
          <a:bodyPr anchor="ctr"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Applications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E9822-1CFC-620A-F180-D9F592AE30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548" y="2406979"/>
            <a:ext cx="2824397" cy="1882931"/>
          </a:xfrm>
          <a:prstGeom prst="rect">
            <a:avLst/>
          </a:prstGeom>
        </p:spPr>
      </p:pic>
      <p:pic>
        <p:nvPicPr>
          <p:cNvPr id="9" name="Picture 8" descr="A military vehicle driving on a dirt road&#10;&#10;AI-generated content may be incorrect.">
            <a:extLst>
              <a:ext uri="{FF2B5EF4-FFF2-40B4-BE49-F238E27FC236}">
                <a16:creationId xmlns:a16="http://schemas.microsoft.com/office/drawing/2014/main" id="{5515183F-E18D-8A82-E6D9-F0EB4F761A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854" y="2392189"/>
            <a:ext cx="2882272" cy="1882930"/>
          </a:xfrm>
          <a:prstGeom prst="rect">
            <a:avLst/>
          </a:prstGeom>
        </p:spPr>
      </p:pic>
      <p:pic>
        <p:nvPicPr>
          <p:cNvPr id="11" name="Picture 10" descr="A computer screen with a computer and a machine in the background&#10;&#10;AI-generated content may be incorrect.">
            <a:extLst>
              <a:ext uri="{FF2B5EF4-FFF2-40B4-BE49-F238E27FC236}">
                <a16:creationId xmlns:a16="http://schemas.microsoft.com/office/drawing/2014/main" id="{46C6748F-50BD-053F-54A5-D2D9A17CD1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2" y="2374920"/>
            <a:ext cx="2876202" cy="1918755"/>
          </a:xfrm>
          <a:prstGeom prst="rect">
            <a:avLst/>
          </a:prstGeom>
        </p:spPr>
      </p:pic>
      <p:pic>
        <p:nvPicPr>
          <p:cNvPr id="13" name="Picture 12" descr="A group of robotic arms in a factory&#10;&#10;AI-generated content may be incorrect.">
            <a:extLst>
              <a:ext uri="{FF2B5EF4-FFF2-40B4-BE49-F238E27FC236}">
                <a16:creationId xmlns:a16="http://schemas.microsoft.com/office/drawing/2014/main" id="{A8B078E1-F4FF-1DAA-AF69-939A946164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874" y="2374920"/>
            <a:ext cx="2876202" cy="19174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347ACA-0929-5E78-528E-2C2E1C85D575}"/>
              </a:ext>
            </a:extLst>
          </p:cNvPr>
          <p:cNvSpPr txBox="1"/>
          <p:nvPr/>
        </p:nvSpPr>
        <p:spPr>
          <a:xfrm>
            <a:off x="96942" y="1792786"/>
            <a:ext cx="224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400" b="1" dirty="0"/>
              <a:t>Healthcare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B506BC-6631-93DE-4726-4E8435C7856F}"/>
              </a:ext>
            </a:extLst>
          </p:cNvPr>
          <p:cNvSpPr txBox="1"/>
          <p:nvPr/>
        </p:nvSpPr>
        <p:spPr>
          <a:xfrm>
            <a:off x="3109874" y="1817549"/>
            <a:ext cx="224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400" b="1" dirty="0"/>
              <a:t>Industrial</a:t>
            </a:r>
            <a:endParaRPr lang="en-IL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48D03A-10FB-E03B-1022-2D908F57A7D9}"/>
              </a:ext>
            </a:extLst>
          </p:cNvPr>
          <p:cNvSpPr txBox="1"/>
          <p:nvPr/>
        </p:nvSpPr>
        <p:spPr>
          <a:xfrm>
            <a:off x="6122806" y="1822538"/>
            <a:ext cx="224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400" b="1" dirty="0"/>
              <a:t>ITE</a:t>
            </a:r>
            <a:endParaRPr lang="en-IL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54B152-EC1F-10CE-64E2-ADC37F642757}"/>
              </a:ext>
            </a:extLst>
          </p:cNvPr>
          <p:cNvSpPr txBox="1"/>
          <p:nvPr/>
        </p:nvSpPr>
        <p:spPr>
          <a:xfrm>
            <a:off x="9195854" y="1822538"/>
            <a:ext cx="224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400" b="1" dirty="0"/>
              <a:t>Defense</a:t>
            </a:r>
            <a:endParaRPr lang="en-IL" sz="20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EDFD68-00BA-37E1-04E0-6BE3ECA5E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9717"/>
            <a:ext cx="12192000" cy="1958284"/>
          </a:xfrm>
          <a:prstGeom prst="rect">
            <a:avLst/>
          </a:prstGeom>
        </p:spPr>
      </p:pic>
      <p:pic>
        <p:nvPicPr>
          <p:cNvPr id="21" name="Picture 20" descr="A black and white logo&#10;&#10;AI-generated content may be incorrect.">
            <a:extLst>
              <a:ext uri="{FF2B5EF4-FFF2-40B4-BE49-F238E27FC236}">
                <a16:creationId xmlns:a16="http://schemas.microsoft.com/office/drawing/2014/main" id="{36CEBBBF-0CB0-AAD1-647E-1DCE9ABF7F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774" y="6148966"/>
            <a:ext cx="2169360" cy="5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6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1BE54-261C-926E-E58C-F8B181FD6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phone&#10;&#10;AI-generated content may be incorrect.">
            <a:extLst>
              <a:ext uri="{FF2B5EF4-FFF2-40B4-BE49-F238E27FC236}">
                <a16:creationId xmlns:a16="http://schemas.microsoft.com/office/drawing/2014/main" id="{F40C18A9-014A-34CC-0CB2-07329BCFC6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66" y="-2463"/>
            <a:ext cx="12198065" cy="6860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FD6803-B5D5-2C8C-1C0A-B7628C251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198"/>
            <a:ext cx="12192000" cy="693870"/>
          </a:xfrm>
        </p:spPr>
        <p:txBody>
          <a:bodyPr anchor="ctr">
            <a:no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Caerus Power Technology - Solutions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58257BC-809C-368A-1B90-8379BA85A261}"/>
              </a:ext>
            </a:extLst>
          </p:cNvPr>
          <p:cNvSpPr txBox="1">
            <a:spLocks/>
          </p:cNvSpPr>
          <p:nvPr/>
        </p:nvSpPr>
        <p:spPr>
          <a:xfrm>
            <a:off x="660400" y="4859069"/>
            <a:ext cx="6968067" cy="2082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CC0000"/>
              </a:buClr>
            </a:pPr>
            <a:r>
              <a:rPr lang="en-US" sz="6000" b="1" i="1" dirty="0">
                <a:solidFill>
                  <a:schemeClr val="bg1"/>
                </a:solidFill>
              </a:rPr>
              <a:t>Standard Products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929BC289-9212-4A97-6DBB-24F1964C30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774" y="6148966"/>
            <a:ext cx="2169360" cy="5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2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3D7DF-9CCD-3108-DAC0-FF583B312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D721D-7228-3044-FD93-35A40FA3A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49467"/>
            <a:ext cx="5032744" cy="3365646"/>
          </a:xfrm>
        </p:spPr>
        <p:txBody>
          <a:bodyPr>
            <a:normAutofit/>
          </a:bodyPr>
          <a:lstStyle/>
          <a:p>
            <a:pPr algn="l"/>
            <a:r>
              <a:rPr lang="en-US" sz="6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Caerus Power Standard Products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6350B-91D0-FEF0-0DB2-A1C779E4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264579"/>
            <a:ext cx="5032744" cy="1845282"/>
          </a:xfrm>
        </p:spPr>
        <p:txBody>
          <a:bodyPr>
            <a:normAutofit/>
          </a:bodyPr>
          <a:lstStyle/>
          <a:p>
            <a:pPr algn="l">
              <a:buClr>
                <a:srgbClr val="CC0000"/>
              </a:buClr>
            </a:pPr>
            <a:r>
              <a:rPr lang="en-US" b="1" dirty="0"/>
              <a:t>Wall Mount AC-DC Power Supply</a:t>
            </a:r>
          </a:p>
          <a:p>
            <a:pPr lvl="1" algn="l">
              <a:buClr>
                <a:srgbClr val="CC0000"/>
              </a:buClr>
            </a:pPr>
            <a:r>
              <a:rPr lang="en-US" dirty="0"/>
              <a:t>I.T.E. - Medical - Interchangeable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5DBB0-DB59-FCA0-22D0-AF87361DEE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5133" y="2233907"/>
            <a:ext cx="2922119" cy="1906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C63550-57F7-C8D1-09DF-66E1A61F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689" y="2209634"/>
            <a:ext cx="2922119" cy="1954831"/>
          </a:xfrm>
          <a:prstGeom prst="rect">
            <a:avLst/>
          </a:prstGeom>
        </p:spPr>
      </p:pic>
      <p:pic>
        <p:nvPicPr>
          <p:cNvPr id="6" name="Picture 2" descr="Home | Caerus Power Technol">
            <a:extLst>
              <a:ext uri="{FF2B5EF4-FFF2-40B4-BE49-F238E27FC236}">
                <a16:creationId xmlns:a16="http://schemas.microsoft.com/office/drawing/2014/main" id="{BEAAE1A9-2526-9B5C-2C20-DEBB617C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729" y="6076267"/>
            <a:ext cx="2488601" cy="5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7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1DB4E8-8032-EED2-5237-303F775AE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05A6EE-9A00-19F7-A1D1-BF1E24A78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365125"/>
            <a:ext cx="6986015" cy="1776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Caerus Power Standard Products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AF9CF59-6EE6-8C1B-154C-07DDF9953BA5}"/>
              </a:ext>
            </a:extLst>
          </p:cNvPr>
          <p:cNvSpPr txBox="1">
            <a:spLocks/>
          </p:cNvSpPr>
          <p:nvPr/>
        </p:nvSpPr>
        <p:spPr>
          <a:xfrm>
            <a:off x="612648" y="2504819"/>
            <a:ext cx="6986016" cy="367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Wall Mount AC-DC Power Supply</a:t>
            </a:r>
          </a:p>
          <a:p>
            <a:pPr indent="-228600" algn="l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P.D. Type-C - I.T.E. - Interchangeable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B46AB-67C8-DA15-972B-BD1B22D93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663" y="2421663"/>
            <a:ext cx="4008505" cy="20146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29A431-FB36-01E5-D06B-B4C41D4A71B8}"/>
              </a:ext>
            </a:extLst>
          </p:cNvPr>
          <p:cNvGrpSpPr/>
          <p:nvPr/>
        </p:nvGrpSpPr>
        <p:grpSpPr>
          <a:xfrm>
            <a:off x="2256288" y="3532503"/>
            <a:ext cx="5478459" cy="3007670"/>
            <a:chOff x="1138762" y="2539497"/>
            <a:chExt cx="4476281" cy="27791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86F78D-1E60-F01F-A4C6-230DCA164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8762" y="2539497"/>
              <a:ext cx="4476281" cy="277912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30BC9B1-A690-2EED-F23F-173A272C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80160" y="4708956"/>
              <a:ext cx="1711815" cy="609665"/>
            </a:xfrm>
            <a:prstGeom prst="rect">
              <a:avLst/>
            </a:prstGeom>
          </p:spPr>
        </p:pic>
      </p:grpSp>
      <p:pic>
        <p:nvPicPr>
          <p:cNvPr id="5" name="Picture 2" descr="Home | Caerus Power Technol">
            <a:extLst>
              <a:ext uri="{FF2B5EF4-FFF2-40B4-BE49-F238E27FC236}">
                <a16:creationId xmlns:a16="http://schemas.microsoft.com/office/drawing/2014/main" id="{F5AF8D22-77BB-EF2E-3F3C-D405B006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729" y="6076267"/>
            <a:ext cx="2488601" cy="5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0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312CE7-2C50-ABEF-4942-11DB263AD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05E58F-BEDA-72AD-6EB1-0634984551A3}"/>
              </a:ext>
            </a:extLst>
          </p:cNvPr>
          <p:cNvSpPr txBox="1">
            <a:spLocks/>
          </p:cNvSpPr>
          <p:nvPr/>
        </p:nvSpPr>
        <p:spPr>
          <a:xfrm>
            <a:off x="612648" y="365125"/>
            <a:ext cx="5295015" cy="2063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Caerus Power Standard Products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BF543F6-605F-03A2-5C6B-C4D3BF720044}"/>
              </a:ext>
            </a:extLst>
          </p:cNvPr>
          <p:cNvSpPr txBox="1">
            <a:spLocks/>
          </p:cNvSpPr>
          <p:nvPr/>
        </p:nvSpPr>
        <p:spPr>
          <a:xfrm>
            <a:off x="612648" y="2908005"/>
            <a:ext cx="5295015" cy="3268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Desktop AC-DC Power Supply</a:t>
            </a:r>
          </a:p>
          <a:p>
            <a:pPr indent="-228600" algn="l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I.T.E. - Medical - GaN FET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6D7926-6266-178A-63C5-CF8EE53D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867" y="1179610"/>
            <a:ext cx="3595285" cy="4498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AF325-1F43-ABC1-8F71-96BDED1170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814" y="3809777"/>
            <a:ext cx="4771420" cy="2883909"/>
          </a:xfrm>
          <a:prstGeom prst="rect">
            <a:avLst/>
          </a:prstGeom>
        </p:spPr>
      </p:pic>
      <p:pic>
        <p:nvPicPr>
          <p:cNvPr id="3" name="Picture 2" descr="Home | Caerus Power Technol">
            <a:extLst>
              <a:ext uri="{FF2B5EF4-FFF2-40B4-BE49-F238E27FC236}">
                <a16:creationId xmlns:a16="http://schemas.microsoft.com/office/drawing/2014/main" id="{37489B7E-8B0E-B829-804A-30C91052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729" y="6076267"/>
            <a:ext cx="2488601" cy="5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2AE50-015E-61EA-82AD-ADC240477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| Caerus Power Technol">
            <a:extLst>
              <a:ext uri="{FF2B5EF4-FFF2-40B4-BE49-F238E27FC236}">
                <a16:creationId xmlns:a16="http://schemas.microsoft.com/office/drawing/2014/main" id="{27A7236F-302E-5D8F-BA59-F9ACD053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729" y="6076267"/>
            <a:ext cx="2488601" cy="5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BF0271-986E-308A-7977-39EF4C022D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193" y="3595162"/>
            <a:ext cx="3640776" cy="3032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04013B-19AB-655C-D79B-4A047164C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136" y="971953"/>
            <a:ext cx="3739216" cy="3745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F2808-466E-AFEF-6349-5BF6E7951410}"/>
              </a:ext>
            </a:extLst>
          </p:cNvPr>
          <p:cNvSpPr txBox="1">
            <a:spLocks/>
          </p:cNvSpPr>
          <p:nvPr/>
        </p:nvSpPr>
        <p:spPr>
          <a:xfrm>
            <a:off x="612648" y="365125"/>
            <a:ext cx="5295015" cy="2063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Caerus Power Standard Products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433FC3-6762-D196-227F-DA9457CA6261}"/>
              </a:ext>
            </a:extLst>
          </p:cNvPr>
          <p:cNvSpPr txBox="1">
            <a:spLocks/>
          </p:cNvSpPr>
          <p:nvPr/>
        </p:nvSpPr>
        <p:spPr>
          <a:xfrm>
            <a:off x="612648" y="2908005"/>
            <a:ext cx="5295015" cy="3268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00"/>
              </a:buClr>
            </a:pPr>
            <a:r>
              <a:rPr lang="en-US" b="1" dirty="0"/>
              <a:t>Open Frame AC-DC Power Supply</a:t>
            </a:r>
          </a:p>
          <a:p>
            <a:pPr indent="-228600" algn="l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I.T.E. </a:t>
            </a:r>
          </a:p>
          <a:p>
            <a:pPr indent="-228600" algn="l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Medical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ABDA1-A824-4911-165B-622E47B0B3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95" y="2492136"/>
            <a:ext cx="4415366" cy="3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0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65DEF-F43B-A626-DCFE-2F3B4106E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| Caerus Power Technol">
            <a:extLst>
              <a:ext uri="{FF2B5EF4-FFF2-40B4-BE49-F238E27FC236}">
                <a16:creationId xmlns:a16="http://schemas.microsoft.com/office/drawing/2014/main" id="{EBD027C6-8CF7-3795-3499-E51E076D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729" y="6076267"/>
            <a:ext cx="2488601" cy="5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B95D3D-A096-0F12-CFD9-12C35436A7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14238" y="2627015"/>
            <a:ext cx="3084544" cy="28577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61846-B6BD-1437-DCBF-08B362139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366" y="1373246"/>
            <a:ext cx="3420986" cy="2857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A27103-5577-4135-E961-970037109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49467"/>
            <a:ext cx="5032744" cy="3365646"/>
          </a:xfrm>
        </p:spPr>
        <p:txBody>
          <a:bodyPr>
            <a:normAutofit/>
          </a:bodyPr>
          <a:lstStyle/>
          <a:p>
            <a:pPr algn="l"/>
            <a:r>
              <a:rPr lang="en-US" sz="6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Caerus Power Standard Products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54A1FA5-6658-6C36-326D-EB9BE8CC3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70" y="4230985"/>
            <a:ext cx="5032744" cy="1845282"/>
          </a:xfrm>
        </p:spPr>
        <p:txBody>
          <a:bodyPr>
            <a:normAutofit/>
          </a:bodyPr>
          <a:lstStyle/>
          <a:p>
            <a:pPr>
              <a:buClr>
                <a:srgbClr val="CC0000"/>
              </a:buClr>
            </a:pPr>
            <a:r>
              <a:rPr lang="en-US" b="1" dirty="0"/>
              <a:t>AC-DC Power Modules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F7522-3217-4001-63A7-770EEF7BC9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3815113"/>
            <a:ext cx="3816350" cy="3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97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381</Words>
  <Application>Microsoft Office PowerPoint</Application>
  <PresentationFormat>Widescreen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Yu Gothic</vt:lpstr>
      <vt:lpstr>Aptos</vt:lpstr>
      <vt:lpstr>Aptos Display</vt:lpstr>
      <vt:lpstr>Arial</vt:lpstr>
      <vt:lpstr>Wingdings</vt:lpstr>
      <vt:lpstr>Office Theme</vt:lpstr>
      <vt:lpstr>Smart. Innovative. Affordable</vt:lpstr>
      <vt:lpstr>About Caerus Power Technology</vt:lpstr>
      <vt:lpstr>Applications </vt:lpstr>
      <vt:lpstr>Caerus Power Technology - Solutions</vt:lpstr>
      <vt:lpstr>Caerus Power Standard Products</vt:lpstr>
      <vt:lpstr>Caerus Power Standard Products</vt:lpstr>
      <vt:lpstr>PowerPoint Presentation</vt:lpstr>
      <vt:lpstr>PowerPoint Presentation</vt:lpstr>
      <vt:lpstr>Caerus Power Standard Products</vt:lpstr>
      <vt:lpstr>PowerPoint Presentation</vt:lpstr>
      <vt:lpstr>PowerPoint Presentation</vt:lpstr>
      <vt:lpstr>Caerus Power Technology - Solutions </vt:lpstr>
      <vt:lpstr>PowerPoint Presentation</vt:lpstr>
      <vt:lpstr>Caerus Custom &amp; Modified Solutions </vt:lpstr>
      <vt:lpstr>PowerPoint Presentation</vt:lpstr>
      <vt:lpstr>Smart. Innovative. Affordable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Zadravec</dc:creator>
  <cp:lastModifiedBy>Richard Cousin</cp:lastModifiedBy>
  <cp:revision>71</cp:revision>
  <dcterms:created xsi:type="dcterms:W3CDTF">2025-06-07T16:29:50Z</dcterms:created>
  <dcterms:modified xsi:type="dcterms:W3CDTF">2026-01-29T23:23:32Z</dcterms:modified>
</cp:coreProperties>
</file>